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5.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6.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7.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hyperlink" Target="https://gamma.app" TargetMode="Externa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8.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9.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1.xml"/><Relationship Id="rId7" Type="http://schemas.openxmlformats.org/officeDocument/2006/relationships/image" Target="../media/image4.png"/><Relationship Id="rId6" Type="http://schemas.openxmlformats.org/officeDocument/2006/relationships/hyperlink" Target="https://gamma.app" TargetMode="Externa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1.xml"/><Relationship Id="rId7" Type="http://schemas.openxmlformats.org/officeDocument/2006/relationships/image" Target="../media/image4.png"/><Relationship Id="rId6" Type="http://schemas.openxmlformats.org/officeDocument/2006/relationships/hyperlink" Target="https://gamma.app" TargetMode="Externa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64037" y="1479233"/>
            <a:ext cx="7415927" cy="3006090"/>
          </a:xfrm>
          <a:prstGeom prst="rect">
            <a:avLst/>
          </a:prstGeom>
          <a:noFill/>
        </p:spPr>
        <p:txBody>
          <a:bodyPr wrap="square" rtlCol="0" anchor="t"/>
          <a:lstStyle/>
          <a:p>
            <a:pPr marL="0" indent="0">
              <a:lnSpc>
                <a:spcPts val="7890"/>
              </a:lnSpc>
              <a:buNone/>
            </a:pPr>
            <a:r>
              <a:rPr lang="en-US" sz="6310" dirty="0">
                <a:solidFill>
                  <a:srgbClr val="1F1E1E"/>
                </a:solidFill>
                <a:latin typeface="Red Hat Text" pitchFamily="34" charset="0"/>
                <a:ea typeface="Red Hat Text" pitchFamily="34" charset="-122"/>
                <a:cs typeface="Red Hat Text" pitchFamily="34" charset="-120"/>
              </a:rPr>
              <a:t>Emerging Issues in Backyard Organic Poultry Farming</a:t>
            </a:r>
            <a:endParaRPr lang="en-US" sz="6310" dirty="0"/>
          </a:p>
        </p:txBody>
      </p:sp>
      <p:sp>
        <p:nvSpPr>
          <p:cNvPr id="6" name="Text 2"/>
          <p:cNvSpPr/>
          <p:nvPr/>
        </p:nvSpPr>
        <p:spPr>
          <a:xfrm>
            <a:off x="864037" y="4855607"/>
            <a:ext cx="7415927" cy="1185148"/>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Exploring the challenges and solutions for sustainable backyard organic poultry farming practices. Presented by Judith Akinyi Atela, judithatela@gmail.com, on August 12, 2024.</a:t>
            </a:r>
            <a:endParaRPr lang="en-US" sz="1945" dirty="0"/>
          </a:p>
        </p:txBody>
      </p:sp>
      <p:sp>
        <p:nvSpPr>
          <p:cNvPr id="7" name="Shape 3"/>
          <p:cNvSpPr/>
          <p:nvPr/>
        </p:nvSpPr>
        <p:spPr>
          <a:xfrm>
            <a:off x="864037" y="6336863"/>
            <a:ext cx="394930" cy="394930"/>
          </a:xfrm>
          <a:prstGeom prst="roundRect">
            <a:avLst>
              <a:gd name="adj" fmla="val 23151155"/>
            </a:avLst>
          </a:prstGeom>
          <a:noFill/>
          <a:ln w="7620">
            <a:solidFill>
              <a:srgbClr val="FFFFFF"/>
            </a:solidFill>
            <a:prstDash val="solid"/>
          </a:ln>
        </p:spPr>
      </p:sp>
      <p:pic>
        <p:nvPicPr>
          <p:cNvPr id="8" name="Image 2" descr="preencoded.png"/>
          <p:cNvPicPr>
            <a:picLocks noChangeAspect="1"/>
          </p:cNvPicPr>
          <p:nvPr/>
        </p:nvPicPr>
        <p:blipFill>
          <a:blip r:embed="rId3"/>
          <a:stretch>
            <a:fillRect/>
          </a:stretch>
        </p:blipFill>
        <p:spPr>
          <a:xfrm>
            <a:off x="871657" y="6344483"/>
            <a:ext cx="379690" cy="379690"/>
          </a:xfrm>
          <a:prstGeom prst="rect">
            <a:avLst/>
          </a:prstGeom>
        </p:spPr>
      </p:pic>
      <p:sp>
        <p:nvSpPr>
          <p:cNvPr id="9" name="Text 4"/>
          <p:cNvSpPr/>
          <p:nvPr/>
        </p:nvSpPr>
        <p:spPr>
          <a:xfrm>
            <a:off x="1382316" y="6318409"/>
            <a:ext cx="2222421" cy="431959"/>
          </a:xfrm>
          <a:prstGeom prst="rect">
            <a:avLst/>
          </a:prstGeom>
          <a:noFill/>
        </p:spPr>
        <p:txBody>
          <a:bodyPr wrap="none" rtlCol="0" anchor="t"/>
          <a:lstStyle/>
          <a:p>
            <a:pPr marL="0" indent="0" algn="l">
              <a:lnSpc>
                <a:spcPts val="3400"/>
              </a:lnSpc>
              <a:buNone/>
            </a:pPr>
            <a:r>
              <a:rPr lang="en-US" sz="2430" b="1" dirty="0">
                <a:solidFill>
                  <a:srgbClr val="3B3535"/>
                </a:solidFill>
                <a:latin typeface="Roboto" pitchFamily="34" charset="0"/>
                <a:ea typeface="Roboto" pitchFamily="34" charset="-122"/>
                <a:cs typeface="Roboto" pitchFamily="34" charset="-120"/>
              </a:rPr>
              <a:t>by Judith Akinyi</a:t>
            </a:r>
            <a:endParaRPr lang="en-US" sz="2430" dirty="0"/>
          </a:p>
        </p:txBody>
      </p:sp>
      <p:pic>
        <p:nvPicPr>
          <p:cNvPr id="10" name="Image 3"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437" y="2413516"/>
            <a:ext cx="7415927" cy="1452086"/>
          </a:xfrm>
          <a:prstGeom prst="rect">
            <a:avLst/>
          </a:prstGeom>
          <a:noFill/>
        </p:spPr>
        <p:txBody>
          <a:bodyPr wrap="square" rtlCol="0" anchor="t"/>
          <a:lstStyle/>
          <a:p>
            <a:pPr marL="0" indent="0">
              <a:lnSpc>
                <a:spcPts val="5720"/>
              </a:lnSpc>
              <a:buNone/>
            </a:pPr>
            <a:r>
              <a:rPr lang="en-US" sz="4575" dirty="0">
                <a:solidFill>
                  <a:srgbClr val="1F1E1E"/>
                </a:solidFill>
                <a:latin typeface="Red Hat Text" pitchFamily="34" charset="0"/>
                <a:ea typeface="Red Hat Text" pitchFamily="34" charset="-122"/>
                <a:cs typeface="Red Hat Text" pitchFamily="34" charset="-120"/>
              </a:rPr>
              <a:t>Introduction to Backyard Organic Poultry Farming</a:t>
            </a:r>
            <a:endParaRPr lang="en-US" sz="4575" dirty="0"/>
          </a:p>
        </p:txBody>
      </p:sp>
      <p:sp>
        <p:nvSpPr>
          <p:cNvPr id="6" name="Text 2"/>
          <p:cNvSpPr/>
          <p:nvPr/>
        </p:nvSpPr>
        <p:spPr>
          <a:xfrm>
            <a:off x="6350437" y="4235887"/>
            <a:ext cx="7415927" cy="1580198"/>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Backyard organic poultry farming is a sustainable practice that allows individuals to produce fresh, locally-sourced eggs and meat. It plays a crucial role in promoting food security and reducing the environmental impact of industrial-scale poultry production.</a:t>
            </a:r>
            <a:endParaRPr lang="en-US" sz="1945" dirty="0"/>
          </a:p>
        </p:txBody>
      </p:sp>
      <p:pic>
        <p:nvPicPr>
          <p:cNvPr id="7"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50437" y="1852970"/>
            <a:ext cx="7415927" cy="2178129"/>
          </a:xfrm>
          <a:prstGeom prst="rect">
            <a:avLst/>
          </a:prstGeom>
          <a:noFill/>
        </p:spPr>
        <p:txBody>
          <a:bodyPr wrap="square" rtlCol="0" anchor="t"/>
          <a:lstStyle/>
          <a:p>
            <a:pPr marL="0" indent="0">
              <a:lnSpc>
                <a:spcPts val="5720"/>
              </a:lnSpc>
              <a:buNone/>
            </a:pPr>
            <a:r>
              <a:rPr lang="en-US" sz="4575" dirty="0">
                <a:solidFill>
                  <a:srgbClr val="1F1E1E"/>
                </a:solidFill>
                <a:latin typeface="Red Hat Text" pitchFamily="34" charset="0"/>
                <a:ea typeface="Red Hat Text" pitchFamily="34" charset="-122"/>
                <a:cs typeface="Red Hat Text" pitchFamily="34" charset="-120"/>
              </a:rPr>
              <a:t>Emerging Challenges in Backyard Organic Poultry Farming</a:t>
            </a:r>
            <a:endParaRPr lang="en-US" sz="4575" dirty="0"/>
          </a:p>
        </p:txBody>
      </p:sp>
      <p:sp>
        <p:nvSpPr>
          <p:cNvPr id="6" name="Text 2"/>
          <p:cNvSpPr/>
          <p:nvPr/>
        </p:nvSpPr>
        <p:spPr>
          <a:xfrm>
            <a:off x="6350437" y="4401383"/>
            <a:ext cx="7415927" cy="1975247"/>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Backyard organic poultry farmers are facing growing concerns, including disease outbreaks, stricter regulatory requirements, and increasing market competition from larger commercial producers. These issues threaten the sustainability and viability of small-scale organic poultry operations.</a:t>
            </a:r>
            <a:endParaRPr lang="en-US" sz="1945" dirty="0"/>
          </a:p>
        </p:txBody>
      </p:sp>
      <p:pic>
        <p:nvPicPr>
          <p:cNvPr id="7"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719"/>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5486400" cy="8229719"/>
          </a:xfrm>
          <a:prstGeom prst="rect">
            <a:avLst/>
          </a:prstGeom>
        </p:spPr>
      </p:pic>
      <p:sp>
        <p:nvSpPr>
          <p:cNvPr id="5" name="Text 1"/>
          <p:cNvSpPr/>
          <p:nvPr/>
        </p:nvSpPr>
        <p:spPr>
          <a:xfrm>
            <a:off x="6266021" y="612577"/>
            <a:ext cx="6593443" cy="655082"/>
          </a:xfrm>
          <a:prstGeom prst="rect">
            <a:avLst/>
          </a:prstGeom>
          <a:noFill/>
        </p:spPr>
        <p:txBody>
          <a:bodyPr wrap="none" rtlCol="0" anchor="t"/>
          <a:lstStyle/>
          <a:p>
            <a:pPr marL="0" indent="0">
              <a:lnSpc>
                <a:spcPts val="5160"/>
              </a:lnSpc>
              <a:buNone/>
            </a:pPr>
            <a:r>
              <a:rPr lang="en-US" sz="4125" dirty="0">
                <a:solidFill>
                  <a:srgbClr val="1F1E1E"/>
                </a:solidFill>
                <a:latin typeface="Red Hat Text" pitchFamily="34" charset="0"/>
                <a:ea typeface="Red Hat Text" pitchFamily="34" charset="-122"/>
                <a:cs typeface="Red Hat Text" pitchFamily="34" charset="-120"/>
              </a:rPr>
              <a:t>Combating Poultry Diseases</a:t>
            </a:r>
            <a:endParaRPr lang="en-US" sz="4125" dirty="0"/>
          </a:p>
        </p:txBody>
      </p:sp>
      <p:sp>
        <p:nvSpPr>
          <p:cNvPr id="6" name="Shape 2"/>
          <p:cNvSpPr/>
          <p:nvPr/>
        </p:nvSpPr>
        <p:spPr>
          <a:xfrm>
            <a:off x="6584871" y="1601748"/>
            <a:ext cx="30480" cy="6015395"/>
          </a:xfrm>
          <a:prstGeom prst="roundRect">
            <a:avLst>
              <a:gd name="adj" fmla="val 109624"/>
            </a:avLst>
          </a:prstGeom>
          <a:solidFill>
            <a:srgbClr val="D9CECE"/>
          </a:solidFill>
        </p:spPr>
      </p:sp>
      <p:sp>
        <p:nvSpPr>
          <p:cNvPr id="7" name="Shape 3"/>
          <p:cNvSpPr/>
          <p:nvPr/>
        </p:nvSpPr>
        <p:spPr>
          <a:xfrm>
            <a:off x="6820198" y="2087523"/>
            <a:ext cx="779621" cy="30480"/>
          </a:xfrm>
          <a:prstGeom prst="roundRect">
            <a:avLst>
              <a:gd name="adj" fmla="val 109624"/>
            </a:avLst>
          </a:prstGeom>
          <a:solidFill>
            <a:srgbClr val="D9CECE"/>
          </a:solidFill>
        </p:spPr>
      </p:sp>
      <p:sp>
        <p:nvSpPr>
          <p:cNvPr id="8" name="Shape 4"/>
          <p:cNvSpPr/>
          <p:nvPr/>
        </p:nvSpPr>
        <p:spPr>
          <a:xfrm>
            <a:off x="6349544" y="1852255"/>
            <a:ext cx="501134" cy="501134"/>
          </a:xfrm>
          <a:prstGeom prst="roundRect">
            <a:avLst>
              <a:gd name="adj" fmla="val 6668"/>
            </a:avLst>
          </a:prstGeom>
          <a:solidFill>
            <a:srgbClr val="F3E8E8"/>
          </a:solidFill>
        </p:spPr>
      </p:sp>
      <p:sp>
        <p:nvSpPr>
          <p:cNvPr id="9" name="Text 5"/>
          <p:cNvSpPr/>
          <p:nvPr/>
        </p:nvSpPr>
        <p:spPr>
          <a:xfrm>
            <a:off x="6551831" y="1945600"/>
            <a:ext cx="96560" cy="314444"/>
          </a:xfrm>
          <a:prstGeom prst="rect">
            <a:avLst/>
          </a:prstGeom>
          <a:noFill/>
        </p:spPr>
        <p:txBody>
          <a:bodyPr wrap="none" rtlCol="0" anchor="t"/>
          <a:lstStyle/>
          <a:p>
            <a:pPr marL="0" indent="0" algn="ctr">
              <a:lnSpc>
                <a:spcPts val="2475"/>
              </a:lnSpc>
              <a:buNone/>
            </a:pPr>
            <a:r>
              <a:rPr lang="en-US" sz="2475" dirty="0">
                <a:solidFill>
                  <a:srgbClr val="3B3535"/>
                </a:solidFill>
                <a:latin typeface="Red Hat Text" pitchFamily="34" charset="0"/>
                <a:ea typeface="Red Hat Text" pitchFamily="34" charset="-122"/>
                <a:cs typeface="Red Hat Text" pitchFamily="34" charset="-120"/>
              </a:rPr>
              <a:t>1</a:t>
            </a:r>
            <a:endParaRPr lang="en-US" sz="2475" dirty="0"/>
          </a:p>
        </p:txBody>
      </p:sp>
      <p:sp>
        <p:nvSpPr>
          <p:cNvPr id="10" name="Text 6"/>
          <p:cNvSpPr/>
          <p:nvPr/>
        </p:nvSpPr>
        <p:spPr>
          <a:xfrm>
            <a:off x="7825264" y="1824395"/>
            <a:ext cx="2620566" cy="327541"/>
          </a:xfrm>
          <a:prstGeom prst="rect">
            <a:avLst/>
          </a:prstGeom>
          <a:noFill/>
        </p:spPr>
        <p:txBody>
          <a:bodyPr wrap="none" rtlCol="0" anchor="t"/>
          <a:lstStyle/>
          <a:p>
            <a:pPr marL="0" indent="0" algn="l">
              <a:lnSpc>
                <a:spcPts val="2580"/>
              </a:lnSpc>
              <a:buNone/>
            </a:pPr>
            <a:r>
              <a:rPr lang="en-US" sz="2065" dirty="0">
                <a:solidFill>
                  <a:srgbClr val="3B3535"/>
                </a:solidFill>
                <a:latin typeface="Red Hat Text" pitchFamily="34" charset="0"/>
                <a:ea typeface="Red Hat Text" pitchFamily="34" charset="-122"/>
                <a:cs typeface="Red Hat Text" pitchFamily="34" charset="-120"/>
              </a:rPr>
              <a:t>Disease Monitoring</a:t>
            </a:r>
            <a:endParaRPr lang="en-US" sz="2065" dirty="0"/>
          </a:p>
        </p:txBody>
      </p:sp>
      <p:sp>
        <p:nvSpPr>
          <p:cNvPr id="11" name="Text 7"/>
          <p:cNvSpPr/>
          <p:nvPr/>
        </p:nvSpPr>
        <p:spPr>
          <a:xfrm>
            <a:off x="7825264" y="2285524"/>
            <a:ext cx="6025515" cy="712708"/>
          </a:xfrm>
          <a:prstGeom prst="rect">
            <a:avLst/>
          </a:prstGeom>
          <a:noFill/>
        </p:spPr>
        <p:txBody>
          <a:bodyPr wrap="square" rtlCol="0" anchor="t"/>
          <a:lstStyle/>
          <a:p>
            <a:pPr marL="0" indent="0" algn="l">
              <a:lnSpc>
                <a:spcPts val="2805"/>
              </a:lnSpc>
              <a:buNone/>
            </a:pPr>
            <a:r>
              <a:rPr lang="en-US" sz="1755" dirty="0">
                <a:solidFill>
                  <a:srgbClr val="3B3535"/>
                </a:solidFill>
                <a:latin typeface="Roboto" pitchFamily="34" charset="0"/>
                <a:ea typeface="Roboto" pitchFamily="34" charset="-122"/>
                <a:cs typeface="Roboto" pitchFamily="34" charset="-120"/>
              </a:rPr>
              <a:t>Implementing regular health checks and surveillance to detect and respond to disease outbreaks early.</a:t>
            </a:r>
            <a:endParaRPr lang="en-US" sz="1755" dirty="0"/>
          </a:p>
        </p:txBody>
      </p:sp>
      <p:sp>
        <p:nvSpPr>
          <p:cNvPr id="12" name="Shape 8"/>
          <p:cNvSpPr/>
          <p:nvPr/>
        </p:nvSpPr>
        <p:spPr>
          <a:xfrm>
            <a:off x="6820198" y="3929301"/>
            <a:ext cx="779621" cy="30480"/>
          </a:xfrm>
          <a:prstGeom prst="roundRect">
            <a:avLst>
              <a:gd name="adj" fmla="val 109624"/>
            </a:avLst>
          </a:prstGeom>
          <a:solidFill>
            <a:srgbClr val="D9CECE"/>
          </a:solidFill>
        </p:spPr>
      </p:sp>
      <p:sp>
        <p:nvSpPr>
          <p:cNvPr id="13" name="Shape 9"/>
          <p:cNvSpPr/>
          <p:nvPr/>
        </p:nvSpPr>
        <p:spPr>
          <a:xfrm>
            <a:off x="6349544" y="3694033"/>
            <a:ext cx="501134" cy="501134"/>
          </a:xfrm>
          <a:prstGeom prst="roundRect">
            <a:avLst>
              <a:gd name="adj" fmla="val 6668"/>
            </a:avLst>
          </a:prstGeom>
          <a:solidFill>
            <a:srgbClr val="F3E8E8"/>
          </a:solidFill>
        </p:spPr>
      </p:sp>
      <p:sp>
        <p:nvSpPr>
          <p:cNvPr id="14" name="Text 10"/>
          <p:cNvSpPr/>
          <p:nvPr/>
        </p:nvSpPr>
        <p:spPr>
          <a:xfrm>
            <a:off x="6513850" y="3787378"/>
            <a:ext cx="172403" cy="314444"/>
          </a:xfrm>
          <a:prstGeom prst="rect">
            <a:avLst/>
          </a:prstGeom>
          <a:noFill/>
        </p:spPr>
        <p:txBody>
          <a:bodyPr wrap="none" rtlCol="0" anchor="t"/>
          <a:lstStyle/>
          <a:p>
            <a:pPr marL="0" indent="0" algn="ctr">
              <a:lnSpc>
                <a:spcPts val="2475"/>
              </a:lnSpc>
              <a:buNone/>
            </a:pPr>
            <a:r>
              <a:rPr lang="en-US" sz="2475" dirty="0">
                <a:solidFill>
                  <a:srgbClr val="3B3535"/>
                </a:solidFill>
                <a:latin typeface="Red Hat Text" pitchFamily="34" charset="0"/>
                <a:ea typeface="Red Hat Text" pitchFamily="34" charset="-122"/>
                <a:cs typeface="Red Hat Text" pitchFamily="34" charset="-120"/>
              </a:rPr>
              <a:t>2</a:t>
            </a:r>
            <a:endParaRPr lang="en-US" sz="2475" dirty="0"/>
          </a:p>
        </p:txBody>
      </p:sp>
      <p:sp>
        <p:nvSpPr>
          <p:cNvPr id="15" name="Text 11"/>
          <p:cNvSpPr/>
          <p:nvPr/>
        </p:nvSpPr>
        <p:spPr>
          <a:xfrm>
            <a:off x="7825264" y="3666173"/>
            <a:ext cx="2620566" cy="327541"/>
          </a:xfrm>
          <a:prstGeom prst="rect">
            <a:avLst/>
          </a:prstGeom>
          <a:noFill/>
        </p:spPr>
        <p:txBody>
          <a:bodyPr wrap="none" rtlCol="0" anchor="t"/>
          <a:lstStyle/>
          <a:p>
            <a:pPr marL="0" indent="0" algn="l">
              <a:lnSpc>
                <a:spcPts val="2580"/>
              </a:lnSpc>
              <a:buNone/>
            </a:pPr>
            <a:r>
              <a:rPr lang="en-US" sz="2065" dirty="0">
                <a:solidFill>
                  <a:srgbClr val="3B3535"/>
                </a:solidFill>
                <a:latin typeface="Red Hat Text" pitchFamily="34" charset="0"/>
                <a:ea typeface="Red Hat Text" pitchFamily="34" charset="-122"/>
                <a:cs typeface="Red Hat Text" pitchFamily="34" charset="-120"/>
              </a:rPr>
              <a:t>Biosecurity Measures</a:t>
            </a:r>
            <a:endParaRPr lang="en-US" sz="2065" dirty="0"/>
          </a:p>
        </p:txBody>
      </p:sp>
      <p:sp>
        <p:nvSpPr>
          <p:cNvPr id="16" name="Text 12"/>
          <p:cNvSpPr/>
          <p:nvPr/>
        </p:nvSpPr>
        <p:spPr>
          <a:xfrm>
            <a:off x="7825264" y="4127302"/>
            <a:ext cx="6025515" cy="1069062"/>
          </a:xfrm>
          <a:prstGeom prst="rect">
            <a:avLst/>
          </a:prstGeom>
          <a:noFill/>
        </p:spPr>
        <p:txBody>
          <a:bodyPr wrap="square" rtlCol="0" anchor="t"/>
          <a:lstStyle/>
          <a:p>
            <a:pPr marL="0" indent="0" algn="l">
              <a:lnSpc>
                <a:spcPts val="2805"/>
              </a:lnSpc>
              <a:buNone/>
            </a:pPr>
            <a:r>
              <a:rPr lang="en-US" sz="1755" dirty="0">
                <a:solidFill>
                  <a:srgbClr val="3B3535"/>
                </a:solidFill>
                <a:latin typeface="Roboto" pitchFamily="34" charset="0"/>
                <a:ea typeface="Roboto" pitchFamily="34" charset="-122"/>
                <a:cs typeface="Roboto" pitchFamily="34" charset="-120"/>
              </a:rPr>
              <a:t>Adopting biosecurity practices, such as quarantine protocols and disinfection procedures, to prevent the spread of diseases.</a:t>
            </a:r>
            <a:endParaRPr lang="en-US" sz="1755" dirty="0"/>
          </a:p>
        </p:txBody>
      </p:sp>
      <p:sp>
        <p:nvSpPr>
          <p:cNvPr id="17" name="Shape 13"/>
          <p:cNvSpPr/>
          <p:nvPr/>
        </p:nvSpPr>
        <p:spPr>
          <a:xfrm>
            <a:off x="6820198" y="6127433"/>
            <a:ext cx="779621" cy="30480"/>
          </a:xfrm>
          <a:prstGeom prst="roundRect">
            <a:avLst>
              <a:gd name="adj" fmla="val 109624"/>
            </a:avLst>
          </a:prstGeom>
          <a:solidFill>
            <a:srgbClr val="D9CECE"/>
          </a:solidFill>
        </p:spPr>
      </p:sp>
      <p:sp>
        <p:nvSpPr>
          <p:cNvPr id="18" name="Shape 14"/>
          <p:cNvSpPr/>
          <p:nvPr/>
        </p:nvSpPr>
        <p:spPr>
          <a:xfrm>
            <a:off x="6349544" y="5892165"/>
            <a:ext cx="501134" cy="501134"/>
          </a:xfrm>
          <a:prstGeom prst="roundRect">
            <a:avLst>
              <a:gd name="adj" fmla="val 6668"/>
            </a:avLst>
          </a:prstGeom>
          <a:solidFill>
            <a:srgbClr val="F3E8E8"/>
          </a:solidFill>
        </p:spPr>
      </p:sp>
      <p:sp>
        <p:nvSpPr>
          <p:cNvPr id="19" name="Text 15"/>
          <p:cNvSpPr/>
          <p:nvPr/>
        </p:nvSpPr>
        <p:spPr>
          <a:xfrm>
            <a:off x="6507897" y="5985510"/>
            <a:ext cx="184309" cy="314444"/>
          </a:xfrm>
          <a:prstGeom prst="rect">
            <a:avLst/>
          </a:prstGeom>
          <a:noFill/>
        </p:spPr>
        <p:txBody>
          <a:bodyPr wrap="none" rtlCol="0" anchor="t"/>
          <a:lstStyle/>
          <a:p>
            <a:pPr marL="0" indent="0" algn="ctr">
              <a:lnSpc>
                <a:spcPts val="2475"/>
              </a:lnSpc>
              <a:buNone/>
            </a:pPr>
            <a:r>
              <a:rPr lang="en-US" sz="2475" dirty="0">
                <a:solidFill>
                  <a:srgbClr val="3B3535"/>
                </a:solidFill>
                <a:latin typeface="Red Hat Text" pitchFamily="34" charset="0"/>
                <a:ea typeface="Red Hat Text" pitchFamily="34" charset="-122"/>
                <a:cs typeface="Red Hat Text" pitchFamily="34" charset="-120"/>
              </a:rPr>
              <a:t>3</a:t>
            </a:r>
            <a:endParaRPr lang="en-US" sz="2475" dirty="0"/>
          </a:p>
        </p:txBody>
      </p:sp>
      <p:sp>
        <p:nvSpPr>
          <p:cNvPr id="20" name="Text 16"/>
          <p:cNvSpPr/>
          <p:nvPr/>
        </p:nvSpPr>
        <p:spPr>
          <a:xfrm>
            <a:off x="7825264" y="5864304"/>
            <a:ext cx="3112889" cy="327541"/>
          </a:xfrm>
          <a:prstGeom prst="rect">
            <a:avLst/>
          </a:prstGeom>
          <a:noFill/>
        </p:spPr>
        <p:txBody>
          <a:bodyPr wrap="none" rtlCol="0" anchor="t"/>
          <a:lstStyle/>
          <a:p>
            <a:pPr marL="0" indent="0" algn="l">
              <a:lnSpc>
                <a:spcPts val="2580"/>
              </a:lnSpc>
              <a:buNone/>
            </a:pPr>
            <a:r>
              <a:rPr lang="en-US" sz="2065" dirty="0">
                <a:solidFill>
                  <a:srgbClr val="3B3535"/>
                </a:solidFill>
                <a:latin typeface="Red Hat Text" pitchFamily="34" charset="0"/>
                <a:ea typeface="Red Hat Text" pitchFamily="34" charset="-122"/>
                <a:cs typeface="Red Hat Text" pitchFamily="34" charset="-120"/>
              </a:rPr>
              <a:t>Affordable Veterinary Care</a:t>
            </a:r>
            <a:endParaRPr lang="en-US" sz="2065" dirty="0"/>
          </a:p>
        </p:txBody>
      </p:sp>
      <p:sp>
        <p:nvSpPr>
          <p:cNvPr id="21" name="Text 17"/>
          <p:cNvSpPr/>
          <p:nvPr/>
        </p:nvSpPr>
        <p:spPr>
          <a:xfrm>
            <a:off x="7825264" y="6325433"/>
            <a:ext cx="6025515" cy="1069062"/>
          </a:xfrm>
          <a:prstGeom prst="rect">
            <a:avLst/>
          </a:prstGeom>
          <a:noFill/>
        </p:spPr>
        <p:txBody>
          <a:bodyPr wrap="square" rtlCol="0" anchor="t"/>
          <a:lstStyle/>
          <a:p>
            <a:pPr marL="0" indent="0" algn="l">
              <a:lnSpc>
                <a:spcPts val="2805"/>
              </a:lnSpc>
              <a:buNone/>
            </a:pPr>
            <a:r>
              <a:rPr lang="en-US" sz="1755" dirty="0">
                <a:solidFill>
                  <a:srgbClr val="3B3535"/>
                </a:solidFill>
                <a:latin typeface="Roboto" pitchFamily="34" charset="0"/>
                <a:ea typeface="Roboto" pitchFamily="34" charset="-122"/>
                <a:cs typeface="Roboto" pitchFamily="34" charset="-120"/>
              </a:rPr>
              <a:t>Improving access to affordable veterinary services and community-based training programs for disease management.</a:t>
            </a:r>
            <a:endParaRPr lang="en-US" sz="1755" dirty="0"/>
          </a:p>
        </p:txBody>
      </p:sp>
      <p:pic>
        <p:nvPicPr>
          <p:cNvPr id="22"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sp>
        <p:nvSpPr>
          <p:cNvPr id="4" name="Text 1"/>
          <p:cNvSpPr/>
          <p:nvPr/>
        </p:nvSpPr>
        <p:spPr>
          <a:xfrm>
            <a:off x="968693" y="2237065"/>
            <a:ext cx="8943618" cy="726043"/>
          </a:xfrm>
          <a:prstGeom prst="rect">
            <a:avLst/>
          </a:prstGeom>
          <a:noFill/>
        </p:spPr>
        <p:txBody>
          <a:bodyPr wrap="none" rtlCol="0" anchor="t"/>
          <a:lstStyle/>
          <a:p>
            <a:pPr marL="0" indent="0">
              <a:lnSpc>
                <a:spcPts val="5720"/>
              </a:lnSpc>
              <a:buNone/>
            </a:pPr>
            <a:r>
              <a:rPr lang="en-US" sz="4575" dirty="0">
                <a:solidFill>
                  <a:srgbClr val="1F1E1E"/>
                </a:solidFill>
                <a:latin typeface="Red Hat Text" pitchFamily="34" charset="0"/>
                <a:ea typeface="Red Hat Text" pitchFamily="34" charset="-122"/>
                <a:cs typeface="Red Hat Text" pitchFamily="34" charset="-120"/>
              </a:rPr>
              <a:t>Navigating Regulatory Compliance</a:t>
            </a:r>
            <a:endParaRPr lang="en-US" sz="4575" dirty="0"/>
          </a:p>
        </p:txBody>
      </p:sp>
      <p:sp>
        <p:nvSpPr>
          <p:cNvPr id="5" name="Text 2"/>
          <p:cNvSpPr/>
          <p:nvPr/>
        </p:nvSpPr>
        <p:spPr>
          <a:xfrm>
            <a:off x="968693" y="3580209"/>
            <a:ext cx="2904530" cy="363141"/>
          </a:xfrm>
          <a:prstGeom prst="rect">
            <a:avLst/>
          </a:prstGeom>
          <a:noFill/>
        </p:spPr>
        <p:txBody>
          <a:bodyPr wrap="none" rtlCol="0" anchor="t"/>
          <a:lstStyle/>
          <a:p>
            <a:pPr marL="0" indent="0">
              <a:lnSpc>
                <a:spcPts val="2860"/>
              </a:lnSpc>
              <a:buNone/>
            </a:pPr>
            <a:r>
              <a:rPr lang="en-US" sz="2285" dirty="0">
                <a:solidFill>
                  <a:srgbClr val="1F1E1E"/>
                </a:solidFill>
                <a:latin typeface="Red Hat Text" pitchFamily="34" charset="0"/>
                <a:ea typeface="Red Hat Text" pitchFamily="34" charset="-122"/>
                <a:cs typeface="Red Hat Text" pitchFamily="34" charset="-120"/>
              </a:rPr>
              <a:t>Stricter Regulations</a:t>
            </a:r>
            <a:endParaRPr lang="en-US" sz="2285" dirty="0"/>
          </a:p>
        </p:txBody>
      </p:sp>
      <p:sp>
        <p:nvSpPr>
          <p:cNvPr id="6" name="Text 3"/>
          <p:cNvSpPr/>
          <p:nvPr/>
        </p:nvSpPr>
        <p:spPr>
          <a:xfrm>
            <a:off x="968693" y="4190167"/>
            <a:ext cx="3828931" cy="1185148"/>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New organic certification and animal welfare regulations pose challenges for small-scale farmers.</a:t>
            </a:r>
            <a:endParaRPr lang="en-US" sz="1945" dirty="0"/>
          </a:p>
        </p:txBody>
      </p:sp>
      <p:sp>
        <p:nvSpPr>
          <p:cNvPr id="7" name="Text 4"/>
          <p:cNvSpPr/>
          <p:nvPr/>
        </p:nvSpPr>
        <p:spPr>
          <a:xfrm>
            <a:off x="5407462" y="3580209"/>
            <a:ext cx="2904530" cy="363141"/>
          </a:xfrm>
          <a:prstGeom prst="rect">
            <a:avLst/>
          </a:prstGeom>
          <a:noFill/>
        </p:spPr>
        <p:txBody>
          <a:bodyPr wrap="none" rtlCol="0" anchor="t"/>
          <a:lstStyle/>
          <a:p>
            <a:pPr marL="0" indent="0">
              <a:lnSpc>
                <a:spcPts val="2860"/>
              </a:lnSpc>
              <a:buNone/>
            </a:pPr>
            <a:r>
              <a:rPr lang="en-US" sz="2285" dirty="0">
                <a:solidFill>
                  <a:srgbClr val="1F1E1E"/>
                </a:solidFill>
                <a:latin typeface="Red Hat Text" pitchFamily="34" charset="0"/>
                <a:ea typeface="Red Hat Text" pitchFamily="34" charset="-122"/>
                <a:cs typeface="Red Hat Text" pitchFamily="34" charset="-120"/>
              </a:rPr>
              <a:t>Compliance Costs</a:t>
            </a:r>
            <a:endParaRPr lang="en-US" sz="2285" dirty="0"/>
          </a:p>
        </p:txBody>
      </p:sp>
      <p:sp>
        <p:nvSpPr>
          <p:cNvPr id="8" name="Text 5"/>
          <p:cNvSpPr/>
          <p:nvPr/>
        </p:nvSpPr>
        <p:spPr>
          <a:xfrm>
            <a:off x="5407462" y="4190167"/>
            <a:ext cx="3828931" cy="1580198"/>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The financial burden of meeting compliance requirements can be a significant barrier for backyard poultry farmers.</a:t>
            </a:r>
            <a:endParaRPr lang="en-US" sz="1945" dirty="0"/>
          </a:p>
        </p:txBody>
      </p:sp>
      <p:sp>
        <p:nvSpPr>
          <p:cNvPr id="9" name="Text 6"/>
          <p:cNvSpPr/>
          <p:nvPr/>
        </p:nvSpPr>
        <p:spPr>
          <a:xfrm>
            <a:off x="9846231" y="3580209"/>
            <a:ext cx="2904530" cy="363141"/>
          </a:xfrm>
          <a:prstGeom prst="rect">
            <a:avLst/>
          </a:prstGeom>
          <a:noFill/>
        </p:spPr>
        <p:txBody>
          <a:bodyPr wrap="none" rtlCol="0" anchor="t"/>
          <a:lstStyle/>
          <a:p>
            <a:pPr marL="0" indent="0">
              <a:lnSpc>
                <a:spcPts val="2860"/>
              </a:lnSpc>
              <a:buNone/>
            </a:pPr>
            <a:r>
              <a:rPr lang="en-US" sz="2285" dirty="0">
                <a:solidFill>
                  <a:srgbClr val="1F1E1E"/>
                </a:solidFill>
                <a:latin typeface="Red Hat Text" pitchFamily="34" charset="0"/>
                <a:ea typeface="Red Hat Text" pitchFamily="34" charset="-122"/>
                <a:cs typeface="Red Hat Text" pitchFamily="34" charset="-120"/>
              </a:rPr>
              <a:t>Simplified Processes</a:t>
            </a:r>
            <a:endParaRPr lang="en-US" sz="2285" dirty="0"/>
          </a:p>
        </p:txBody>
      </p:sp>
      <p:sp>
        <p:nvSpPr>
          <p:cNvPr id="10" name="Text 7"/>
          <p:cNvSpPr/>
          <p:nvPr/>
        </p:nvSpPr>
        <p:spPr>
          <a:xfrm>
            <a:off x="9846231" y="4190167"/>
            <a:ext cx="3828931" cy="1580198"/>
          </a:xfrm>
          <a:prstGeom prst="rect">
            <a:avLst/>
          </a:prstGeom>
          <a:noFill/>
        </p:spPr>
        <p:txBody>
          <a:bodyPr wrap="square" rtlCol="0" anchor="t"/>
          <a:lstStyle/>
          <a:p>
            <a:pPr marL="0" indent="0">
              <a:lnSpc>
                <a:spcPts val="3110"/>
              </a:lnSpc>
              <a:buNone/>
            </a:pPr>
            <a:r>
              <a:rPr lang="en-US" sz="1945" dirty="0">
                <a:solidFill>
                  <a:srgbClr val="3B3535"/>
                </a:solidFill>
                <a:latin typeface="Roboto" pitchFamily="34" charset="0"/>
                <a:ea typeface="Roboto" pitchFamily="34" charset="-122"/>
                <a:cs typeface="Roboto" pitchFamily="34" charset="-120"/>
              </a:rPr>
              <a:t>Collaboration with local authorities to streamline regulatory processes and provide support for small-scale farmers.</a:t>
            </a:r>
            <a:endParaRPr lang="en-US" sz="1945" dirty="0"/>
          </a:p>
        </p:txBody>
      </p:sp>
      <p:pic>
        <p:nvPicPr>
          <p:cNvPr id="11"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5486400" cy="8231267"/>
          </a:xfrm>
          <a:prstGeom prst="rect">
            <a:avLst/>
          </a:prstGeom>
        </p:spPr>
      </p:pic>
      <p:sp>
        <p:nvSpPr>
          <p:cNvPr id="5" name="Text 1"/>
          <p:cNvSpPr/>
          <p:nvPr/>
        </p:nvSpPr>
        <p:spPr>
          <a:xfrm>
            <a:off x="6181249" y="545902"/>
            <a:ext cx="7754303" cy="1168003"/>
          </a:xfrm>
          <a:prstGeom prst="rect">
            <a:avLst/>
          </a:prstGeom>
          <a:noFill/>
        </p:spPr>
        <p:txBody>
          <a:bodyPr wrap="square" rtlCol="0" anchor="t"/>
          <a:lstStyle/>
          <a:p>
            <a:pPr marL="0" indent="0">
              <a:lnSpc>
                <a:spcPts val="4600"/>
              </a:lnSpc>
              <a:buNone/>
            </a:pPr>
            <a:r>
              <a:rPr lang="en-US" sz="3680" dirty="0">
                <a:solidFill>
                  <a:srgbClr val="1F1E1E"/>
                </a:solidFill>
                <a:latin typeface="Red Hat Text" pitchFamily="34" charset="0"/>
                <a:ea typeface="Red Hat Text" pitchFamily="34" charset="-122"/>
                <a:cs typeface="Red Hat Text" pitchFamily="34" charset="-120"/>
              </a:rPr>
              <a:t>Addressing Market Access and Competition</a:t>
            </a:r>
            <a:endParaRPr lang="en-US" sz="3680" dirty="0"/>
          </a:p>
        </p:txBody>
      </p:sp>
      <p:sp>
        <p:nvSpPr>
          <p:cNvPr id="6" name="Shape 2"/>
          <p:cNvSpPr/>
          <p:nvPr/>
        </p:nvSpPr>
        <p:spPr>
          <a:xfrm>
            <a:off x="6181249" y="2234922"/>
            <a:ext cx="446603" cy="446603"/>
          </a:xfrm>
          <a:prstGeom prst="roundRect">
            <a:avLst>
              <a:gd name="adj" fmla="val 6668"/>
            </a:avLst>
          </a:prstGeom>
          <a:solidFill>
            <a:srgbClr val="F3E8E8"/>
          </a:solidFill>
        </p:spPr>
      </p:sp>
      <p:sp>
        <p:nvSpPr>
          <p:cNvPr id="7" name="Text 3"/>
          <p:cNvSpPr/>
          <p:nvPr/>
        </p:nvSpPr>
        <p:spPr>
          <a:xfrm>
            <a:off x="6361509" y="2318028"/>
            <a:ext cx="86082" cy="280273"/>
          </a:xfrm>
          <a:prstGeom prst="rect">
            <a:avLst/>
          </a:prstGeom>
          <a:noFill/>
        </p:spPr>
        <p:txBody>
          <a:bodyPr wrap="none" rtlCol="0" anchor="t"/>
          <a:lstStyle/>
          <a:p>
            <a:pPr marL="0" indent="0" algn="ctr">
              <a:lnSpc>
                <a:spcPts val="2205"/>
              </a:lnSpc>
              <a:buNone/>
            </a:pPr>
            <a:r>
              <a:rPr lang="en-US" sz="2205" dirty="0">
                <a:solidFill>
                  <a:srgbClr val="3B3535"/>
                </a:solidFill>
                <a:latin typeface="Red Hat Text" pitchFamily="34" charset="0"/>
                <a:ea typeface="Red Hat Text" pitchFamily="34" charset="-122"/>
                <a:cs typeface="Red Hat Text" pitchFamily="34" charset="-120"/>
              </a:rPr>
              <a:t>1</a:t>
            </a:r>
            <a:endParaRPr lang="en-US" sz="2205" dirty="0"/>
          </a:p>
        </p:txBody>
      </p:sp>
      <p:sp>
        <p:nvSpPr>
          <p:cNvPr id="8" name="Text 4"/>
          <p:cNvSpPr/>
          <p:nvPr/>
        </p:nvSpPr>
        <p:spPr>
          <a:xfrm>
            <a:off x="6826329" y="2234922"/>
            <a:ext cx="2335649" cy="291941"/>
          </a:xfrm>
          <a:prstGeom prst="rect">
            <a:avLst/>
          </a:prstGeom>
          <a:noFill/>
        </p:spPr>
        <p:txBody>
          <a:bodyPr wrap="none" rtlCol="0" anchor="t"/>
          <a:lstStyle/>
          <a:p>
            <a:pPr marL="0" indent="0">
              <a:lnSpc>
                <a:spcPts val="2300"/>
              </a:lnSpc>
              <a:buNone/>
            </a:pPr>
            <a:r>
              <a:rPr lang="en-US" sz="1840" dirty="0">
                <a:solidFill>
                  <a:srgbClr val="3B3535"/>
                </a:solidFill>
                <a:latin typeface="Red Hat Text" pitchFamily="34" charset="0"/>
                <a:ea typeface="Red Hat Text" pitchFamily="34" charset="-122"/>
                <a:cs typeface="Red Hat Text" pitchFamily="34" charset="-120"/>
              </a:rPr>
              <a:t>Limited Market Reach</a:t>
            </a:r>
            <a:endParaRPr lang="en-US" sz="1840" dirty="0"/>
          </a:p>
        </p:txBody>
      </p:sp>
      <p:sp>
        <p:nvSpPr>
          <p:cNvPr id="9" name="Text 5"/>
          <p:cNvSpPr/>
          <p:nvPr/>
        </p:nvSpPr>
        <p:spPr>
          <a:xfrm>
            <a:off x="6826329" y="2645926"/>
            <a:ext cx="7109222" cy="635318"/>
          </a:xfrm>
          <a:prstGeom prst="rect">
            <a:avLst/>
          </a:prstGeom>
          <a:noFill/>
        </p:spPr>
        <p:txBody>
          <a:bodyPr wrap="square" rtlCol="0" anchor="t"/>
          <a:lstStyle/>
          <a:p>
            <a:pPr marL="0" indent="0">
              <a:lnSpc>
                <a:spcPts val="2500"/>
              </a:lnSpc>
              <a:buNone/>
            </a:pPr>
            <a:r>
              <a:rPr lang="en-US" sz="1565" dirty="0">
                <a:solidFill>
                  <a:srgbClr val="3B3535"/>
                </a:solidFill>
                <a:latin typeface="Roboto" pitchFamily="34" charset="0"/>
                <a:ea typeface="Roboto" pitchFamily="34" charset="-122"/>
                <a:cs typeface="Roboto" pitchFamily="34" charset="-120"/>
              </a:rPr>
              <a:t>Difficulty in accessing local markets and competing with larger, commercial poultry producers.</a:t>
            </a:r>
            <a:endParaRPr lang="en-US" sz="1565" dirty="0"/>
          </a:p>
        </p:txBody>
      </p:sp>
      <p:sp>
        <p:nvSpPr>
          <p:cNvPr id="10" name="Shape 6"/>
          <p:cNvSpPr/>
          <p:nvPr/>
        </p:nvSpPr>
        <p:spPr>
          <a:xfrm>
            <a:off x="6181249" y="3702963"/>
            <a:ext cx="446603" cy="446603"/>
          </a:xfrm>
          <a:prstGeom prst="roundRect">
            <a:avLst>
              <a:gd name="adj" fmla="val 6668"/>
            </a:avLst>
          </a:prstGeom>
          <a:solidFill>
            <a:srgbClr val="F3E8E8"/>
          </a:solidFill>
        </p:spPr>
      </p:sp>
      <p:sp>
        <p:nvSpPr>
          <p:cNvPr id="11" name="Text 7"/>
          <p:cNvSpPr/>
          <p:nvPr/>
        </p:nvSpPr>
        <p:spPr>
          <a:xfrm>
            <a:off x="6327696" y="3786068"/>
            <a:ext cx="153591" cy="280273"/>
          </a:xfrm>
          <a:prstGeom prst="rect">
            <a:avLst/>
          </a:prstGeom>
          <a:noFill/>
        </p:spPr>
        <p:txBody>
          <a:bodyPr wrap="none" rtlCol="0" anchor="t"/>
          <a:lstStyle/>
          <a:p>
            <a:pPr marL="0" indent="0" algn="ctr">
              <a:lnSpc>
                <a:spcPts val="2205"/>
              </a:lnSpc>
              <a:buNone/>
            </a:pPr>
            <a:r>
              <a:rPr lang="en-US" sz="2205" dirty="0">
                <a:solidFill>
                  <a:srgbClr val="3B3535"/>
                </a:solidFill>
                <a:latin typeface="Red Hat Text" pitchFamily="34" charset="0"/>
                <a:ea typeface="Red Hat Text" pitchFamily="34" charset="-122"/>
                <a:cs typeface="Red Hat Text" pitchFamily="34" charset="-120"/>
              </a:rPr>
              <a:t>2</a:t>
            </a:r>
            <a:endParaRPr lang="en-US" sz="2205" dirty="0"/>
          </a:p>
        </p:txBody>
      </p:sp>
      <p:sp>
        <p:nvSpPr>
          <p:cNvPr id="12" name="Text 8"/>
          <p:cNvSpPr/>
          <p:nvPr/>
        </p:nvSpPr>
        <p:spPr>
          <a:xfrm>
            <a:off x="6826329" y="3702963"/>
            <a:ext cx="2335649" cy="291941"/>
          </a:xfrm>
          <a:prstGeom prst="rect">
            <a:avLst/>
          </a:prstGeom>
          <a:noFill/>
        </p:spPr>
        <p:txBody>
          <a:bodyPr wrap="none" rtlCol="0" anchor="t"/>
          <a:lstStyle/>
          <a:p>
            <a:pPr marL="0" indent="0">
              <a:lnSpc>
                <a:spcPts val="2300"/>
              </a:lnSpc>
              <a:buNone/>
            </a:pPr>
            <a:r>
              <a:rPr lang="en-US" sz="1840" dirty="0">
                <a:solidFill>
                  <a:srgbClr val="3B3535"/>
                </a:solidFill>
                <a:latin typeface="Red Hat Text" pitchFamily="34" charset="0"/>
                <a:ea typeface="Red Hat Text" pitchFamily="34" charset="-122"/>
                <a:cs typeface="Red Hat Text" pitchFamily="34" charset="-120"/>
              </a:rPr>
              <a:t>Organic Certification</a:t>
            </a:r>
            <a:endParaRPr lang="en-US" sz="1840" dirty="0"/>
          </a:p>
        </p:txBody>
      </p:sp>
      <p:sp>
        <p:nvSpPr>
          <p:cNvPr id="13" name="Text 9"/>
          <p:cNvSpPr/>
          <p:nvPr/>
        </p:nvSpPr>
        <p:spPr>
          <a:xfrm>
            <a:off x="6826329" y="4113967"/>
            <a:ext cx="7109222" cy="635318"/>
          </a:xfrm>
          <a:prstGeom prst="rect">
            <a:avLst/>
          </a:prstGeom>
          <a:noFill/>
        </p:spPr>
        <p:txBody>
          <a:bodyPr wrap="square" rtlCol="0" anchor="t"/>
          <a:lstStyle/>
          <a:p>
            <a:pPr marL="0" indent="0">
              <a:lnSpc>
                <a:spcPts val="2500"/>
              </a:lnSpc>
              <a:buNone/>
            </a:pPr>
            <a:r>
              <a:rPr lang="en-US" sz="1565" dirty="0">
                <a:solidFill>
                  <a:srgbClr val="3B3535"/>
                </a:solidFill>
                <a:latin typeface="Roboto" pitchFamily="34" charset="0"/>
                <a:ea typeface="Roboto" pitchFamily="34" charset="-122"/>
                <a:cs typeface="Roboto" pitchFamily="34" charset="-120"/>
              </a:rPr>
              <a:t>Challenges in maintaining organic certification and differentiating products in the market.</a:t>
            </a:r>
            <a:endParaRPr lang="en-US" sz="1565" dirty="0"/>
          </a:p>
        </p:txBody>
      </p:sp>
      <p:sp>
        <p:nvSpPr>
          <p:cNvPr id="14" name="Shape 10"/>
          <p:cNvSpPr/>
          <p:nvPr/>
        </p:nvSpPr>
        <p:spPr>
          <a:xfrm>
            <a:off x="6181249" y="5171003"/>
            <a:ext cx="446603" cy="446603"/>
          </a:xfrm>
          <a:prstGeom prst="roundRect">
            <a:avLst>
              <a:gd name="adj" fmla="val 6668"/>
            </a:avLst>
          </a:prstGeom>
          <a:solidFill>
            <a:srgbClr val="F3E8E8"/>
          </a:solidFill>
        </p:spPr>
      </p:sp>
      <p:sp>
        <p:nvSpPr>
          <p:cNvPr id="15" name="Text 11"/>
          <p:cNvSpPr/>
          <p:nvPr/>
        </p:nvSpPr>
        <p:spPr>
          <a:xfrm>
            <a:off x="6322457" y="5254109"/>
            <a:ext cx="164187" cy="280273"/>
          </a:xfrm>
          <a:prstGeom prst="rect">
            <a:avLst/>
          </a:prstGeom>
          <a:noFill/>
        </p:spPr>
        <p:txBody>
          <a:bodyPr wrap="none" rtlCol="0" anchor="t"/>
          <a:lstStyle/>
          <a:p>
            <a:pPr marL="0" indent="0" algn="ctr">
              <a:lnSpc>
                <a:spcPts val="2205"/>
              </a:lnSpc>
              <a:buNone/>
            </a:pPr>
            <a:r>
              <a:rPr lang="en-US" sz="2205" dirty="0">
                <a:solidFill>
                  <a:srgbClr val="3B3535"/>
                </a:solidFill>
                <a:latin typeface="Red Hat Text" pitchFamily="34" charset="0"/>
                <a:ea typeface="Red Hat Text" pitchFamily="34" charset="-122"/>
                <a:cs typeface="Red Hat Text" pitchFamily="34" charset="-120"/>
              </a:rPr>
              <a:t>3</a:t>
            </a:r>
            <a:endParaRPr lang="en-US" sz="2205" dirty="0"/>
          </a:p>
        </p:txBody>
      </p:sp>
      <p:sp>
        <p:nvSpPr>
          <p:cNvPr id="16" name="Text 12"/>
          <p:cNvSpPr/>
          <p:nvPr/>
        </p:nvSpPr>
        <p:spPr>
          <a:xfrm>
            <a:off x="6826329" y="5171003"/>
            <a:ext cx="2536627" cy="291941"/>
          </a:xfrm>
          <a:prstGeom prst="rect">
            <a:avLst/>
          </a:prstGeom>
          <a:noFill/>
        </p:spPr>
        <p:txBody>
          <a:bodyPr wrap="none" rtlCol="0" anchor="t"/>
          <a:lstStyle/>
          <a:p>
            <a:pPr marL="0" indent="0">
              <a:lnSpc>
                <a:spcPts val="2300"/>
              </a:lnSpc>
              <a:buNone/>
            </a:pPr>
            <a:r>
              <a:rPr lang="en-US" sz="1840" dirty="0">
                <a:solidFill>
                  <a:srgbClr val="3B3535"/>
                </a:solidFill>
                <a:latin typeface="Red Hat Text" pitchFamily="34" charset="0"/>
                <a:ea typeface="Red Hat Text" pitchFamily="34" charset="-122"/>
                <a:cs typeface="Red Hat Text" pitchFamily="34" charset="-120"/>
              </a:rPr>
              <a:t>Cooperative Networking</a:t>
            </a:r>
            <a:endParaRPr lang="en-US" sz="1840" dirty="0"/>
          </a:p>
        </p:txBody>
      </p:sp>
      <p:sp>
        <p:nvSpPr>
          <p:cNvPr id="17" name="Text 13"/>
          <p:cNvSpPr/>
          <p:nvPr/>
        </p:nvSpPr>
        <p:spPr>
          <a:xfrm>
            <a:off x="6826329" y="5582007"/>
            <a:ext cx="7109222" cy="635318"/>
          </a:xfrm>
          <a:prstGeom prst="rect">
            <a:avLst/>
          </a:prstGeom>
          <a:noFill/>
        </p:spPr>
        <p:txBody>
          <a:bodyPr wrap="square" rtlCol="0" anchor="t"/>
          <a:lstStyle/>
          <a:p>
            <a:pPr marL="0" indent="0">
              <a:lnSpc>
                <a:spcPts val="2500"/>
              </a:lnSpc>
              <a:buNone/>
            </a:pPr>
            <a:r>
              <a:rPr lang="en-US" sz="1565" dirty="0">
                <a:solidFill>
                  <a:srgbClr val="3B3535"/>
                </a:solidFill>
                <a:latin typeface="Roboto" pitchFamily="34" charset="0"/>
                <a:ea typeface="Roboto" pitchFamily="34" charset="-122"/>
                <a:cs typeface="Roboto" pitchFamily="34" charset="-120"/>
              </a:rPr>
              <a:t>Formation of farmer cooperatives to enhance market access and bargaining power.</a:t>
            </a:r>
            <a:endParaRPr lang="en-US" sz="1565" dirty="0"/>
          </a:p>
        </p:txBody>
      </p:sp>
      <p:sp>
        <p:nvSpPr>
          <p:cNvPr id="18" name="Shape 14"/>
          <p:cNvSpPr/>
          <p:nvPr/>
        </p:nvSpPr>
        <p:spPr>
          <a:xfrm>
            <a:off x="6181249" y="6639044"/>
            <a:ext cx="446603" cy="446603"/>
          </a:xfrm>
          <a:prstGeom prst="roundRect">
            <a:avLst>
              <a:gd name="adj" fmla="val 6668"/>
            </a:avLst>
          </a:prstGeom>
          <a:solidFill>
            <a:srgbClr val="F3E8E8"/>
          </a:solidFill>
        </p:spPr>
      </p:sp>
      <p:sp>
        <p:nvSpPr>
          <p:cNvPr id="19" name="Text 15"/>
          <p:cNvSpPr/>
          <p:nvPr/>
        </p:nvSpPr>
        <p:spPr>
          <a:xfrm>
            <a:off x="6317933" y="6722150"/>
            <a:ext cx="173236" cy="280273"/>
          </a:xfrm>
          <a:prstGeom prst="rect">
            <a:avLst/>
          </a:prstGeom>
          <a:noFill/>
        </p:spPr>
        <p:txBody>
          <a:bodyPr wrap="none" rtlCol="0" anchor="t"/>
          <a:lstStyle/>
          <a:p>
            <a:pPr marL="0" indent="0" algn="ctr">
              <a:lnSpc>
                <a:spcPts val="2205"/>
              </a:lnSpc>
              <a:buNone/>
            </a:pPr>
            <a:r>
              <a:rPr lang="en-US" sz="2205" dirty="0">
                <a:solidFill>
                  <a:srgbClr val="3B3535"/>
                </a:solidFill>
                <a:latin typeface="Red Hat Text" pitchFamily="34" charset="0"/>
                <a:ea typeface="Red Hat Text" pitchFamily="34" charset="-122"/>
                <a:cs typeface="Red Hat Text" pitchFamily="34" charset="-120"/>
              </a:rPr>
              <a:t>4</a:t>
            </a:r>
            <a:endParaRPr lang="en-US" sz="2205" dirty="0"/>
          </a:p>
        </p:txBody>
      </p:sp>
      <p:sp>
        <p:nvSpPr>
          <p:cNvPr id="20" name="Text 16"/>
          <p:cNvSpPr/>
          <p:nvPr/>
        </p:nvSpPr>
        <p:spPr>
          <a:xfrm>
            <a:off x="6826329" y="6639044"/>
            <a:ext cx="2335649" cy="291941"/>
          </a:xfrm>
          <a:prstGeom prst="rect">
            <a:avLst/>
          </a:prstGeom>
          <a:noFill/>
        </p:spPr>
        <p:txBody>
          <a:bodyPr wrap="none" rtlCol="0" anchor="t"/>
          <a:lstStyle/>
          <a:p>
            <a:pPr marL="0" indent="0">
              <a:lnSpc>
                <a:spcPts val="2300"/>
              </a:lnSpc>
              <a:buNone/>
            </a:pPr>
            <a:r>
              <a:rPr lang="en-US" sz="1840" dirty="0">
                <a:solidFill>
                  <a:srgbClr val="3B3535"/>
                </a:solidFill>
                <a:latin typeface="Red Hat Text" pitchFamily="34" charset="0"/>
                <a:ea typeface="Red Hat Text" pitchFamily="34" charset="-122"/>
                <a:cs typeface="Red Hat Text" pitchFamily="34" charset="-120"/>
              </a:rPr>
              <a:t>Direct Sales Channels</a:t>
            </a:r>
            <a:endParaRPr lang="en-US" sz="1840" dirty="0"/>
          </a:p>
        </p:txBody>
      </p:sp>
      <p:sp>
        <p:nvSpPr>
          <p:cNvPr id="21" name="Text 17"/>
          <p:cNvSpPr/>
          <p:nvPr/>
        </p:nvSpPr>
        <p:spPr>
          <a:xfrm>
            <a:off x="6826329" y="7050048"/>
            <a:ext cx="7109222" cy="635318"/>
          </a:xfrm>
          <a:prstGeom prst="rect">
            <a:avLst/>
          </a:prstGeom>
          <a:noFill/>
        </p:spPr>
        <p:txBody>
          <a:bodyPr wrap="square" rtlCol="0" anchor="t"/>
          <a:lstStyle/>
          <a:p>
            <a:pPr marL="0" indent="0">
              <a:lnSpc>
                <a:spcPts val="2500"/>
              </a:lnSpc>
              <a:buNone/>
            </a:pPr>
            <a:r>
              <a:rPr lang="en-US" sz="1565" dirty="0">
                <a:solidFill>
                  <a:srgbClr val="3B3535"/>
                </a:solidFill>
                <a:latin typeface="Roboto" pitchFamily="34" charset="0"/>
                <a:ea typeface="Roboto" pitchFamily="34" charset="-122"/>
                <a:cs typeface="Roboto" pitchFamily="34" charset="-120"/>
              </a:rPr>
              <a:t>Development of direct-to-consumer sales channels, such as farmers' markets and online platforms.</a:t>
            </a:r>
            <a:endParaRPr lang="en-US" sz="1565" dirty="0"/>
          </a:p>
        </p:txBody>
      </p:sp>
      <p:pic>
        <p:nvPicPr>
          <p:cNvPr id="22"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84860" y="617101"/>
            <a:ext cx="7574280" cy="1319213"/>
          </a:xfrm>
          <a:prstGeom prst="rect">
            <a:avLst/>
          </a:prstGeom>
          <a:noFill/>
        </p:spPr>
        <p:txBody>
          <a:bodyPr wrap="square" rtlCol="0" anchor="t"/>
          <a:lstStyle/>
          <a:p>
            <a:pPr marL="0" indent="0">
              <a:lnSpc>
                <a:spcPts val="5195"/>
              </a:lnSpc>
              <a:buNone/>
            </a:pPr>
            <a:r>
              <a:rPr lang="en-US" sz="4155" dirty="0">
                <a:solidFill>
                  <a:srgbClr val="1F1E1E"/>
                </a:solidFill>
                <a:latin typeface="Red Hat Text" pitchFamily="34" charset="0"/>
                <a:ea typeface="Red Hat Text" pitchFamily="34" charset="-122"/>
                <a:cs typeface="Red Hat Text" pitchFamily="34" charset="-120"/>
              </a:rPr>
              <a:t>Strengthening Disease Management</a:t>
            </a:r>
            <a:endParaRPr lang="en-US" sz="4155" dirty="0"/>
          </a:p>
        </p:txBody>
      </p:sp>
      <p:sp>
        <p:nvSpPr>
          <p:cNvPr id="6" name="Shape 2"/>
          <p:cNvSpPr/>
          <p:nvPr/>
        </p:nvSpPr>
        <p:spPr>
          <a:xfrm>
            <a:off x="784860" y="2272665"/>
            <a:ext cx="7574280" cy="1630442"/>
          </a:xfrm>
          <a:prstGeom prst="roundRect">
            <a:avLst>
              <a:gd name="adj" fmla="val 2063"/>
            </a:avLst>
          </a:prstGeom>
          <a:solidFill>
            <a:srgbClr val="F3E8E8"/>
          </a:solidFill>
        </p:spPr>
      </p:sp>
      <p:sp>
        <p:nvSpPr>
          <p:cNvPr id="7" name="Text 3"/>
          <p:cNvSpPr/>
          <p:nvPr/>
        </p:nvSpPr>
        <p:spPr>
          <a:xfrm>
            <a:off x="1009055" y="2496860"/>
            <a:ext cx="2638187" cy="329803"/>
          </a:xfrm>
          <a:prstGeom prst="rect">
            <a:avLst/>
          </a:prstGeom>
          <a:noFill/>
        </p:spPr>
        <p:txBody>
          <a:bodyPr wrap="none" rtlCol="0" anchor="t"/>
          <a:lstStyle/>
          <a:p>
            <a:pPr marL="0" indent="0">
              <a:lnSpc>
                <a:spcPts val="2595"/>
              </a:lnSpc>
              <a:buNone/>
            </a:pPr>
            <a:r>
              <a:rPr lang="en-US" sz="2075" dirty="0">
                <a:solidFill>
                  <a:srgbClr val="3B3535"/>
                </a:solidFill>
                <a:latin typeface="Red Hat Text" pitchFamily="34" charset="0"/>
                <a:ea typeface="Red Hat Text" pitchFamily="34" charset="-122"/>
                <a:cs typeface="Red Hat Text" pitchFamily="34" charset="-120"/>
              </a:rPr>
              <a:t>Biosecurity Protocols</a:t>
            </a:r>
            <a:endParaRPr lang="en-US" sz="2075" dirty="0"/>
          </a:p>
        </p:txBody>
      </p:sp>
      <p:sp>
        <p:nvSpPr>
          <p:cNvPr id="8" name="Text 4"/>
          <p:cNvSpPr/>
          <p:nvPr/>
        </p:nvSpPr>
        <p:spPr>
          <a:xfrm>
            <a:off x="1009055" y="2961203"/>
            <a:ext cx="7125891" cy="717709"/>
          </a:xfrm>
          <a:prstGeom prst="rect">
            <a:avLst/>
          </a:prstGeom>
          <a:noFill/>
        </p:spPr>
        <p:txBody>
          <a:bodyPr wrap="square" rtlCol="0" anchor="t"/>
          <a:lstStyle/>
          <a:p>
            <a:pPr marL="0" indent="0">
              <a:lnSpc>
                <a:spcPts val="2825"/>
              </a:lnSpc>
              <a:buNone/>
            </a:pPr>
            <a:r>
              <a:rPr lang="en-US" sz="1765" dirty="0">
                <a:solidFill>
                  <a:srgbClr val="3B3535"/>
                </a:solidFill>
                <a:latin typeface="Roboto" pitchFamily="34" charset="0"/>
                <a:ea typeface="Roboto" pitchFamily="34" charset="-122"/>
                <a:cs typeface="Roboto" pitchFamily="34" charset="-120"/>
              </a:rPr>
              <a:t>Implementing comprehensive biosecurity measures to prevent the spread of poultry diseases.</a:t>
            </a:r>
            <a:endParaRPr lang="en-US" sz="1765" dirty="0"/>
          </a:p>
        </p:txBody>
      </p:sp>
      <p:sp>
        <p:nvSpPr>
          <p:cNvPr id="9" name="Shape 5"/>
          <p:cNvSpPr/>
          <p:nvPr/>
        </p:nvSpPr>
        <p:spPr>
          <a:xfrm>
            <a:off x="784860" y="4127302"/>
            <a:ext cx="7574280" cy="1630442"/>
          </a:xfrm>
          <a:prstGeom prst="roundRect">
            <a:avLst>
              <a:gd name="adj" fmla="val 2063"/>
            </a:avLst>
          </a:prstGeom>
          <a:solidFill>
            <a:srgbClr val="F3E8E8"/>
          </a:solidFill>
        </p:spPr>
      </p:sp>
      <p:sp>
        <p:nvSpPr>
          <p:cNvPr id="10" name="Text 6"/>
          <p:cNvSpPr/>
          <p:nvPr/>
        </p:nvSpPr>
        <p:spPr>
          <a:xfrm>
            <a:off x="1009055" y="4351496"/>
            <a:ext cx="3203258" cy="329803"/>
          </a:xfrm>
          <a:prstGeom prst="rect">
            <a:avLst/>
          </a:prstGeom>
          <a:noFill/>
        </p:spPr>
        <p:txBody>
          <a:bodyPr wrap="none" rtlCol="0" anchor="t"/>
          <a:lstStyle/>
          <a:p>
            <a:pPr marL="0" indent="0">
              <a:lnSpc>
                <a:spcPts val="2595"/>
              </a:lnSpc>
              <a:buNone/>
            </a:pPr>
            <a:r>
              <a:rPr lang="en-US" sz="2075" dirty="0">
                <a:solidFill>
                  <a:srgbClr val="3B3535"/>
                </a:solidFill>
                <a:latin typeface="Red Hat Text" pitchFamily="34" charset="0"/>
                <a:ea typeface="Red Hat Text" pitchFamily="34" charset="-122"/>
                <a:cs typeface="Red Hat Text" pitchFamily="34" charset="-120"/>
              </a:rPr>
              <a:t>Community-based Training</a:t>
            </a:r>
            <a:endParaRPr lang="en-US" sz="2075" dirty="0"/>
          </a:p>
        </p:txBody>
      </p:sp>
      <p:sp>
        <p:nvSpPr>
          <p:cNvPr id="11" name="Text 7"/>
          <p:cNvSpPr/>
          <p:nvPr/>
        </p:nvSpPr>
        <p:spPr>
          <a:xfrm>
            <a:off x="1009055" y="4815840"/>
            <a:ext cx="7125891" cy="717709"/>
          </a:xfrm>
          <a:prstGeom prst="rect">
            <a:avLst/>
          </a:prstGeom>
          <a:noFill/>
        </p:spPr>
        <p:txBody>
          <a:bodyPr wrap="square" rtlCol="0" anchor="t"/>
          <a:lstStyle/>
          <a:p>
            <a:pPr marL="0" indent="0">
              <a:lnSpc>
                <a:spcPts val="2825"/>
              </a:lnSpc>
              <a:buNone/>
            </a:pPr>
            <a:r>
              <a:rPr lang="en-US" sz="1765" dirty="0">
                <a:solidFill>
                  <a:srgbClr val="3B3535"/>
                </a:solidFill>
                <a:latin typeface="Roboto" pitchFamily="34" charset="0"/>
                <a:ea typeface="Roboto" pitchFamily="34" charset="-122"/>
                <a:cs typeface="Roboto" pitchFamily="34" charset="-120"/>
              </a:rPr>
              <a:t>Providing accessible training programs for backyard farmers on disease identification and management.</a:t>
            </a:r>
            <a:endParaRPr lang="en-US" sz="1765" dirty="0"/>
          </a:p>
        </p:txBody>
      </p:sp>
      <p:sp>
        <p:nvSpPr>
          <p:cNvPr id="12" name="Shape 8"/>
          <p:cNvSpPr/>
          <p:nvPr/>
        </p:nvSpPr>
        <p:spPr>
          <a:xfrm>
            <a:off x="784860" y="5981938"/>
            <a:ext cx="7574280" cy="1630442"/>
          </a:xfrm>
          <a:prstGeom prst="roundRect">
            <a:avLst>
              <a:gd name="adj" fmla="val 2063"/>
            </a:avLst>
          </a:prstGeom>
          <a:solidFill>
            <a:srgbClr val="F3E8E8"/>
          </a:solidFill>
        </p:spPr>
      </p:sp>
      <p:sp>
        <p:nvSpPr>
          <p:cNvPr id="13" name="Text 9"/>
          <p:cNvSpPr/>
          <p:nvPr/>
        </p:nvSpPr>
        <p:spPr>
          <a:xfrm>
            <a:off x="1009055" y="6206133"/>
            <a:ext cx="3134082" cy="329803"/>
          </a:xfrm>
          <a:prstGeom prst="rect">
            <a:avLst/>
          </a:prstGeom>
          <a:noFill/>
        </p:spPr>
        <p:txBody>
          <a:bodyPr wrap="none" rtlCol="0" anchor="t"/>
          <a:lstStyle/>
          <a:p>
            <a:pPr marL="0" indent="0">
              <a:lnSpc>
                <a:spcPts val="2595"/>
              </a:lnSpc>
              <a:buNone/>
            </a:pPr>
            <a:r>
              <a:rPr lang="en-US" sz="2075" dirty="0">
                <a:solidFill>
                  <a:srgbClr val="3B3535"/>
                </a:solidFill>
                <a:latin typeface="Red Hat Text" pitchFamily="34" charset="0"/>
                <a:ea typeface="Red Hat Text" pitchFamily="34" charset="-122"/>
                <a:cs typeface="Red Hat Text" pitchFamily="34" charset="-120"/>
              </a:rPr>
              <a:t>Affordable Veterinary Care</a:t>
            </a:r>
            <a:endParaRPr lang="en-US" sz="2075" dirty="0"/>
          </a:p>
        </p:txBody>
      </p:sp>
      <p:sp>
        <p:nvSpPr>
          <p:cNvPr id="14" name="Text 10"/>
          <p:cNvSpPr/>
          <p:nvPr/>
        </p:nvSpPr>
        <p:spPr>
          <a:xfrm>
            <a:off x="1009055" y="6670477"/>
            <a:ext cx="7125891" cy="717709"/>
          </a:xfrm>
          <a:prstGeom prst="rect">
            <a:avLst/>
          </a:prstGeom>
          <a:noFill/>
        </p:spPr>
        <p:txBody>
          <a:bodyPr wrap="square" rtlCol="0" anchor="t"/>
          <a:lstStyle/>
          <a:p>
            <a:pPr marL="0" indent="0">
              <a:lnSpc>
                <a:spcPts val="2825"/>
              </a:lnSpc>
              <a:buNone/>
            </a:pPr>
            <a:r>
              <a:rPr lang="en-US" sz="1765" dirty="0">
                <a:solidFill>
                  <a:srgbClr val="3B3535"/>
                </a:solidFill>
                <a:latin typeface="Roboto" pitchFamily="34" charset="0"/>
                <a:ea typeface="Roboto" pitchFamily="34" charset="-122"/>
                <a:cs typeface="Roboto" pitchFamily="34" charset="-120"/>
              </a:rPr>
              <a:t>Improving access to affordable veterinary services to support small-scale poultry farmers.</a:t>
            </a:r>
            <a:endParaRPr lang="en-US" sz="1765" dirty="0"/>
          </a:p>
        </p:txBody>
      </p:sp>
      <p:pic>
        <p:nvPicPr>
          <p:cNvPr id="15"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745927" y="770453"/>
            <a:ext cx="7652147" cy="1253728"/>
          </a:xfrm>
          <a:prstGeom prst="rect">
            <a:avLst/>
          </a:prstGeom>
          <a:noFill/>
        </p:spPr>
        <p:txBody>
          <a:bodyPr wrap="square" rtlCol="0" anchor="t"/>
          <a:lstStyle/>
          <a:p>
            <a:pPr marL="0" indent="0">
              <a:lnSpc>
                <a:spcPts val="4935"/>
              </a:lnSpc>
              <a:buNone/>
            </a:pPr>
            <a:r>
              <a:rPr lang="en-US" sz="3950" dirty="0">
                <a:solidFill>
                  <a:srgbClr val="1F1E1E"/>
                </a:solidFill>
                <a:latin typeface="Red Hat Text" pitchFamily="34" charset="0"/>
                <a:ea typeface="Red Hat Text" pitchFamily="34" charset="-122"/>
                <a:cs typeface="Red Hat Text" pitchFamily="34" charset="-120"/>
              </a:rPr>
              <a:t>Navigating Regulatory Compliance</a:t>
            </a:r>
            <a:endParaRPr lang="en-US" sz="3950" dirty="0"/>
          </a:p>
        </p:txBody>
      </p:sp>
      <p:pic>
        <p:nvPicPr>
          <p:cNvPr id="6" name="Image 2" descr="preencoded.png"/>
          <p:cNvPicPr>
            <a:picLocks noChangeAspect="1"/>
          </p:cNvPicPr>
          <p:nvPr/>
        </p:nvPicPr>
        <p:blipFill>
          <a:blip r:embed="rId3"/>
          <a:stretch>
            <a:fillRect/>
          </a:stretch>
        </p:blipFill>
        <p:spPr>
          <a:xfrm>
            <a:off x="745927" y="2343864"/>
            <a:ext cx="1065609" cy="1705094"/>
          </a:xfrm>
          <a:prstGeom prst="rect">
            <a:avLst/>
          </a:prstGeom>
        </p:spPr>
      </p:pic>
      <p:sp>
        <p:nvSpPr>
          <p:cNvPr id="7" name="Text 2"/>
          <p:cNvSpPr/>
          <p:nvPr/>
        </p:nvSpPr>
        <p:spPr>
          <a:xfrm>
            <a:off x="2131219" y="2556986"/>
            <a:ext cx="2864168" cy="313373"/>
          </a:xfrm>
          <a:prstGeom prst="rect">
            <a:avLst/>
          </a:prstGeom>
          <a:noFill/>
        </p:spPr>
        <p:txBody>
          <a:bodyPr wrap="none" rtlCol="0" anchor="t"/>
          <a:lstStyle/>
          <a:p>
            <a:pPr marL="0" indent="0" algn="l">
              <a:lnSpc>
                <a:spcPts val="2470"/>
              </a:lnSpc>
              <a:buNone/>
            </a:pPr>
            <a:r>
              <a:rPr lang="en-US" sz="1975" dirty="0">
                <a:solidFill>
                  <a:srgbClr val="3B3535"/>
                </a:solidFill>
                <a:latin typeface="Red Hat Text" pitchFamily="34" charset="0"/>
                <a:ea typeface="Red Hat Text" pitchFamily="34" charset="-122"/>
                <a:cs typeface="Red Hat Text" pitchFamily="34" charset="-120"/>
              </a:rPr>
              <a:t>Engaging with Authorities</a:t>
            </a:r>
            <a:endParaRPr lang="en-US" sz="1975" dirty="0"/>
          </a:p>
        </p:txBody>
      </p:sp>
      <p:sp>
        <p:nvSpPr>
          <p:cNvPr id="8" name="Text 3"/>
          <p:cNvSpPr/>
          <p:nvPr/>
        </p:nvSpPr>
        <p:spPr>
          <a:xfrm>
            <a:off x="2131219" y="2998232"/>
            <a:ext cx="6266855" cy="681990"/>
          </a:xfrm>
          <a:prstGeom prst="rect">
            <a:avLst/>
          </a:prstGeom>
          <a:noFill/>
        </p:spPr>
        <p:txBody>
          <a:bodyPr wrap="square" rtlCol="0" anchor="t"/>
          <a:lstStyle/>
          <a:p>
            <a:pPr marL="0" indent="0" algn="l">
              <a:lnSpc>
                <a:spcPts val="2685"/>
              </a:lnSpc>
              <a:buNone/>
            </a:pPr>
            <a:r>
              <a:rPr lang="en-US" sz="1680" dirty="0">
                <a:solidFill>
                  <a:srgbClr val="3B3535"/>
                </a:solidFill>
                <a:latin typeface="Roboto" pitchFamily="34" charset="0"/>
                <a:ea typeface="Roboto" pitchFamily="34" charset="-122"/>
                <a:cs typeface="Roboto" pitchFamily="34" charset="-120"/>
              </a:rPr>
              <a:t>Collaborating with local government agencies to advocate for simplified regulatory processes.</a:t>
            </a:r>
            <a:endParaRPr lang="en-US" sz="1680" dirty="0"/>
          </a:p>
        </p:txBody>
      </p:sp>
      <p:pic>
        <p:nvPicPr>
          <p:cNvPr id="9" name="Image 3" descr="preencoded.png"/>
          <p:cNvPicPr>
            <a:picLocks noChangeAspect="1"/>
          </p:cNvPicPr>
          <p:nvPr/>
        </p:nvPicPr>
        <p:blipFill>
          <a:blip r:embed="rId4"/>
          <a:stretch>
            <a:fillRect/>
          </a:stretch>
        </p:blipFill>
        <p:spPr>
          <a:xfrm>
            <a:off x="745927" y="4048958"/>
            <a:ext cx="1065609" cy="1705094"/>
          </a:xfrm>
          <a:prstGeom prst="rect">
            <a:avLst/>
          </a:prstGeom>
        </p:spPr>
      </p:pic>
      <p:sp>
        <p:nvSpPr>
          <p:cNvPr id="10" name="Text 4"/>
          <p:cNvSpPr/>
          <p:nvPr/>
        </p:nvSpPr>
        <p:spPr>
          <a:xfrm>
            <a:off x="2131219" y="4262080"/>
            <a:ext cx="2513052" cy="313373"/>
          </a:xfrm>
          <a:prstGeom prst="rect">
            <a:avLst/>
          </a:prstGeom>
          <a:noFill/>
        </p:spPr>
        <p:txBody>
          <a:bodyPr wrap="none" rtlCol="0" anchor="t"/>
          <a:lstStyle/>
          <a:p>
            <a:pPr marL="0" indent="0" algn="l">
              <a:lnSpc>
                <a:spcPts val="2470"/>
              </a:lnSpc>
              <a:buNone/>
            </a:pPr>
            <a:r>
              <a:rPr lang="en-US" sz="1975" dirty="0">
                <a:solidFill>
                  <a:srgbClr val="3B3535"/>
                </a:solidFill>
                <a:latin typeface="Red Hat Text" pitchFamily="34" charset="0"/>
                <a:ea typeface="Red Hat Text" pitchFamily="34" charset="-122"/>
                <a:cs typeface="Red Hat Text" pitchFamily="34" charset="-120"/>
              </a:rPr>
              <a:t>Subsidies and Support</a:t>
            </a:r>
            <a:endParaRPr lang="en-US" sz="1975" dirty="0"/>
          </a:p>
        </p:txBody>
      </p:sp>
      <p:sp>
        <p:nvSpPr>
          <p:cNvPr id="11" name="Text 5"/>
          <p:cNvSpPr/>
          <p:nvPr/>
        </p:nvSpPr>
        <p:spPr>
          <a:xfrm>
            <a:off x="2131219" y="4703326"/>
            <a:ext cx="6266855" cy="681990"/>
          </a:xfrm>
          <a:prstGeom prst="rect">
            <a:avLst/>
          </a:prstGeom>
          <a:noFill/>
        </p:spPr>
        <p:txBody>
          <a:bodyPr wrap="square" rtlCol="0" anchor="t"/>
          <a:lstStyle/>
          <a:p>
            <a:pPr marL="0" indent="0" algn="l">
              <a:lnSpc>
                <a:spcPts val="2685"/>
              </a:lnSpc>
              <a:buNone/>
            </a:pPr>
            <a:r>
              <a:rPr lang="en-US" sz="1680" dirty="0">
                <a:solidFill>
                  <a:srgbClr val="3B3535"/>
                </a:solidFill>
                <a:latin typeface="Roboto" pitchFamily="34" charset="0"/>
                <a:ea typeface="Roboto" pitchFamily="34" charset="-122"/>
                <a:cs typeface="Roboto" pitchFamily="34" charset="-120"/>
              </a:rPr>
              <a:t>Securing financial assistance and training programs to help small-scale farmers meet compliance requirements.</a:t>
            </a:r>
            <a:endParaRPr lang="en-US" sz="1680" dirty="0"/>
          </a:p>
        </p:txBody>
      </p:sp>
      <p:pic>
        <p:nvPicPr>
          <p:cNvPr id="12" name="Image 4" descr="preencoded.png"/>
          <p:cNvPicPr>
            <a:picLocks noChangeAspect="1"/>
          </p:cNvPicPr>
          <p:nvPr/>
        </p:nvPicPr>
        <p:blipFill>
          <a:blip r:embed="rId5"/>
          <a:stretch>
            <a:fillRect/>
          </a:stretch>
        </p:blipFill>
        <p:spPr>
          <a:xfrm>
            <a:off x="745927" y="5754053"/>
            <a:ext cx="1065609" cy="1705094"/>
          </a:xfrm>
          <a:prstGeom prst="rect">
            <a:avLst/>
          </a:prstGeom>
        </p:spPr>
      </p:pic>
      <p:sp>
        <p:nvSpPr>
          <p:cNvPr id="13" name="Text 6"/>
          <p:cNvSpPr/>
          <p:nvPr/>
        </p:nvSpPr>
        <p:spPr>
          <a:xfrm>
            <a:off x="2131219" y="5967174"/>
            <a:ext cx="2796778" cy="313373"/>
          </a:xfrm>
          <a:prstGeom prst="rect">
            <a:avLst/>
          </a:prstGeom>
          <a:noFill/>
        </p:spPr>
        <p:txBody>
          <a:bodyPr wrap="none" rtlCol="0" anchor="t"/>
          <a:lstStyle/>
          <a:p>
            <a:pPr marL="0" indent="0" algn="l">
              <a:lnSpc>
                <a:spcPts val="2470"/>
              </a:lnSpc>
              <a:buNone/>
            </a:pPr>
            <a:r>
              <a:rPr lang="en-US" sz="1975" dirty="0">
                <a:solidFill>
                  <a:srgbClr val="3B3535"/>
                </a:solidFill>
                <a:latin typeface="Red Hat Text" pitchFamily="34" charset="0"/>
                <a:ea typeface="Red Hat Text" pitchFamily="34" charset="-122"/>
                <a:cs typeface="Red Hat Text" pitchFamily="34" charset="-120"/>
              </a:rPr>
              <a:t>Streamlined Certification</a:t>
            </a:r>
            <a:endParaRPr lang="en-US" sz="1975" dirty="0"/>
          </a:p>
        </p:txBody>
      </p:sp>
      <p:sp>
        <p:nvSpPr>
          <p:cNvPr id="14" name="Text 7"/>
          <p:cNvSpPr/>
          <p:nvPr/>
        </p:nvSpPr>
        <p:spPr>
          <a:xfrm>
            <a:off x="2131219" y="6408420"/>
            <a:ext cx="6266855" cy="681990"/>
          </a:xfrm>
          <a:prstGeom prst="rect">
            <a:avLst/>
          </a:prstGeom>
          <a:noFill/>
        </p:spPr>
        <p:txBody>
          <a:bodyPr wrap="square" rtlCol="0" anchor="t"/>
          <a:lstStyle/>
          <a:p>
            <a:pPr marL="0" indent="0" algn="l">
              <a:lnSpc>
                <a:spcPts val="2685"/>
              </a:lnSpc>
              <a:buNone/>
            </a:pPr>
            <a:r>
              <a:rPr lang="en-US" sz="1680" dirty="0">
                <a:solidFill>
                  <a:srgbClr val="3B3535"/>
                </a:solidFill>
                <a:latin typeface="Roboto" pitchFamily="34" charset="0"/>
                <a:ea typeface="Roboto" pitchFamily="34" charset="-122"/>
                <a:cs typeface="Roboto" pitchFamily="34" charset="-120"/>
              </a:rPr>
              <a:t>Streamlining organic certification procedures to reduce the administrative burden on backyard poultry farmers.</a:t>
            </a:r>
            <a:endParaRPr lang="en-US" sz="1680" dirty="0"/>
          </a:p>
        </p:txBody>
      </p:sp>
      <p:pic>
        <p:nvPicPr>
          <p:cNvPr id="15" name="Image 5"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123742" y="1205270"/>
            <a:ext cx="5590937" cy="535543"/>
          </a:xfrm>
          <a:prstGeom prst="rect">
            <a:avLst/>
          </a:prstGeom>
          <a:noFill/>
        </p:spPr>
        <p:txBody>
          <a:bodyPr wrap="none" rtlCol="0" anchor="t"/>
          <a:lstStyle/>
          <a:p>
            <a:pPr marL="0" indent="0">
              <a:lnSpc>
                <a:spcPts val="4220"/>
              </a:lnSpc>
              <a:buNone/>
            </a:pPr>
            <a:r>
              <a:rPr lang="en-US" sz="3375" dirty="0">
                <a:solidFill>
                  <a:srgbClr val="1F1E1E"/>
                </a:solidFill>
                <a:latin typeface="Red Hat Text" pitchFamily="34" charset="0"/>
                <a:ea typeface="Red Hat Text" pitchFamily="34" charset="-122"/>
                <a:cs typeface="Red Hat Text" pitchFamily="34" charset="-120"/>
              </a:rPr>
              <a:t>Strengthening Market Access</a:t>
            </a:r>
            <a:endParaRPr lang="en-US" sz="3375" dirty="0"/>
          </a:p>
        </p:txBody>
      </p:sp>
      <p:pic>
        <p:nvPicPr>
          <p:cNvPr id="6" name="Image 2" descr="preencoded.png"/>
          <p:cNvPicPr>
            <a:picLocks noChangeAspect="1"/>
          </p:cNvPicPr>
          <p:nvPr/>
        </p:nvPicPr>
        <p:blipFill>
          <a:blip r:embed="rId3"/>
          <a:stretch>
            <a:fillRect/>
          </a:stretch>
        </p:blipFill>
        <p:spPr>
          <a:xfrm>
            <a:off x="6123742" y="2013942"/>
            <a:ext cx="455295" cy="455295"/>
          </a:xfrm>
          <a:prstGeom prst="rect">
            <a:avLst/>
          </a:prstGeom>
        </p:spPr>
      </p:pic>
      <p:sp>
        <p:nvSpPr>
          <p:cNvPr id="7" name="Text 2"/>
          <p:cNvSpPr/>
          <p:nvPr/>
        </p:nvSpPr>
        <p:spPr>
          <a:xfrm>
            <a:off x="6123742" y="2651284"/>
            <a:ext cx="2142649" cy="267891"/>
          </a:xfrm>
          <a:prstGeom prst="rect">
            <a:avLst/>
          </a:prstGeom>
          <a:noFill/>
        </p:spPr>
        <p:txBody>
          <a:bodyPr wrap="none" rtlCol="0" anchor="t"/>
          <a:lstStyle/>
          <a:p>
            <a:pPr marL="0" indent="0" algn="l">
              <a:lnSpc>
                <a:spcPts val="2110"/>
              </a:lnSpc>
              <a:buNone/>
            </a:pPr>
            <a:r>
              <a:rPr lang="en-US" sz="1685" dirty="0">
                <a:solidFill>
                  <a:srgbClr val="3B3535"/>
                </a:solidFill>
                <a:latin typeface="Red Hat Text" pitchFamily="34" charset="0"/>
                <a:ea typeface="Red Hat Text" pitchFamily="34" charset="-122"/>
                <a:cs typeface="Red Hat Text" pitchFamily="34" charset="-120"/>
              </a:rPr>
              <a:t>Cooperative Networks</a:t>
            </a:r>
            <a:endParaRPr lang="en-US" sz="1685" dirty="0"/>
          </a:p>
        </p:txBody>
      </p:sp>
      <p:sp>
        <p:nvSpPr>
          <p:cNvPr id="8" name="Text 3"/>
          <p:cNvSpPr/>
          <p:nvPr/>
        </p:nvSpPr>
        <p:spPr>
          <a:xfrm>
            <a:off x="6123742" y="3028355"/>
            <a:ext cx="7869317" cy="291465"/>
          </a:xfrm>
          <a:prstGeom prst="rect">
            <a:avLst/>
          </a:prstGeom>
          <a:noFill/>
        </p:spPr>
        <p:txBody>
          <a:bodyPr wrap="none" rtlCol="0" anchor="t"/>
          <a:lstStyle/>
          <a:p>
            <a:pPr marL="0" indent="0" algn="l">
              <a:lnSpc>
                <a:spcPts val="2295"/>
              </a:lnSpc>
              <a:buNone/>
            </a:pPr>
            <a:r>
              <a:rPr lang="en-US" sz="1435" dirty="0">
                <a:solidFill>
                  <a:srgbClr val="3B3535"/>
                </a:solidFill>
                <a:latin typeface="Roboto" pitchFamily="34" charset="0"/>
                <a:ea typeface="Roboto" pitchFamily="34" charset="-122"/>
                <a:cs typeface="Roboto" pitchFamily="34" charset="-120"/>
              </a:rPr>
              <a:t>Forming farmer cooperatives to improve market access and bargaining power.</a:t>
            </a:r>
            <a:endParaRPr lang="en-US" sz="1435" dirty="0"/>
          </a:p>
        </p:txBody>
      </p:sp>
      <p:pic>
        <p:nvPicPr>
          <p:cNvPr id="9" name="Image 3" descr="preencoded.png"/>
          <p:cNvPicPr>
            <a:picLocks noChangeAspect="1"/>
          </p:cNvPicPr>
          <p:nvPr/>
        </p:nvPicPr>
        <p:blipFill>
          <a:blip r:embed="rId4"/>
          <a:stretch>
            <a:fillRect/>
          </a:stretch>
        </p:blipFill>
        <p:spPr>
          <a:xfrm>
            <a:off x="6123742" y="3866198"/>
            <a:ext cx="455295" cy="455295"/>
          </a:xfrm>
          <a:prstGeom prst="rect">
            <a:avLst/>
          </a:prstGeom>
        </p:spPr>
      </p:pic>
      <p:sp>
        <p:nvSpPr>
          <p:cNvPr id="10" name="Text 4"/>
          <p:cNvSpPr/>
          <p:nvPr/>
        </p:nvSpPr>
        <p:spPr>
          <a:xfrm>
            <a:off x="6123742" y="4503539"/>
            <a:ext cx="2531626" cy="267891"/>
          </a:xfrm>
          <a:prstGeom prst="rect">
            <a:avLst/>
          </a:prstGeom>
          <a:noFill/>
        </p:spPr>
        <p:txBody>
          <a:bodyPr wrap="none" rtlCol="0" anchor="t"/>
          <a:lstStyle/>
          <a:p>
            <a:pPr marL="0" indent="0" algn="l">
              <a:lnSpc>
                <a:spcPts val="2110"/>
              </a:lnSpc>
              <a:buNone/>
            </a:pPr>
            <a:r>
              <a:rPr lang="en-US" sz="1685" dirty="0">
                <a:solidFill>
                  <a:srgbClr val="3B3535"/>
                </a:solidFill>
                <a:latin typeface="Red Hat Text" pitchFamily="34" charset="0"/>
                <a:ea typeface="Red Hat Text" pitchFamily="34" charset="-122"/>
                <a:cs typeface="Red Hat Text" pitchFamily="34" charset="-120"/>
              </a:rPr>
              <a:t>Direct-to-Consumer Sales</a:t>
            </a:r>
            <a:endParaRPr lang="en-US" sz="1685" dirty="0"/>
          </a:p>
        </p:txBody>
      </p:sp>
      <p:sp>
        <p:nvSpPr>
          <p:cNvPr id="11" name="Text 5"/>
          <p:cNvSpPr/>
          <p:nvPr/>
        </p:nvSpPr>
        <p:spPr>
          <a:xfrm>
            <a:off x="6123742" y="4880610"/>
            <a:ext cx="7869317" cy="291465"/>
          </a:xfrm>
          <a:prstGeom prst="rect">
            <a:avLst/>
          </a:prstGeom>
          <a:noFill/>
        </p:spPr>
        <p:txBody>
          <a:bodyPr wrap="none" rtlCol="0" anchor="t"/>
          <a:lstStyle/>
          <a:p>
            <a:pPr marL="0" indent="0" algn="l">
              <a:lnSpc>
                <a:spcPts val="2295"/>
              </a:lnSpc>
              <a:buNone/>
            </a:pPr>
            <a:r>
              <a:rPr lang="en-US" sz="1435" dirty="0">
                <a:solidFill>
                  <a:srgbClr val="3B3535"/>
                </a:solidFill>
                <a:latin typeface="Roboto" pitchFamily="34" charset="0"/>
                <a:ea typeface="Roboto" pitchFamily="34" charset="-122"/>
                <a:cs typeface="Roboto" pitchFamily="34" charset="-120"/>
              </a:rPr>
              <a:t>Developing online platforms and farmers' markets to connect directly with customers.</a:t>
            </a:r>
            <a:endParaRPr lang="en-US" sz="1435" dirty="0"/>
          </a:p>
        </p:txBody>
      </p:sp>
      <p:pic>
        <p:nvPicPr>
          <p:cNvPr id="12" name="Image 4" descr="preencoded.png"/>
          <p:cNvPicPr>
            <a:picLocks noChangeAspect="1"/>
          </p:cNvPicPr>
          <p:nvPr/>
        </p:nvPicPr>
        <p:blipFill>
          <a:blip r:embed="rId5"/>
          <a:stretch>
            <a:fillRect/>
          </a:stretch>
        </p:blipFill>
        <p:spPr>
          <a:xfrm>
            <a:off x="6123742" y="5718453"/>
            <a:ext cx="455295" cy="455295"/>
          </a:xfrm>
          <a:prstGeom prst="rect">
            <a:avLst/>
          </a:prstGeom>
        </p:spPr>
      </p:pic>
      <p:sp>
        <p:nvSpPr>
          <p:cNvPr id="13" name="Text 6"/>
          <p:cNvSpPr/>
          <p:nvPr/>
        </p:nvSpPr>
        <p:spPr>
          <a:xfrm>
            <a:off x="6123742" y="6355794"/>
            <a:ext cx="2142649" cy="267891"/>
          </a:xfrm>
          <a:prstGeom prst="rect">
            <a:avLst/>
          </a:prstGeom>
          <a:noFill/>
        </p:spPr>
        <p:txBody>
          <a:bodyPr wrap="none" rtlCol="0" anchor="t"/>
          <a:lstStyle/>
          <a:p>
            <a:pPr marL="0" indent="0" algn="l">
              <a:lnSpc>
                <a:spcPts val="2110"/>
              </a:lnSpc>
              <a:buNone/>
            </a:pPr>
            <a:r>
              <a:rPr lang="en-US" sz="1685" dirty="0">
                <a:solidFill>
                  <a:srgbClr val="3B3535"/>
                </a:solidFill>
                <a:latin typeface="Red Hat Text" pitchFamily="34" charset="0"/>
                <a:ea typeface="Red Hat Text" pitchFamily="34" charset="-122"/>
                <a:cs typeface="Red Hat Text" pitchFamily="34" charset="-120"/>
              </a:rPr>
              <a:t>Organic Branding</a:t>
            </a:r>
            <a:endParaRPr lang="en-US" sz="1685" dirty="0"/>
          </a:p>
        </p:txBody>
      </p:sp>
      <p:sp>
        <p:nvSpPr>
          <p:cNvPr id="14" name="Text 7"/>
          <p:cNvSpPr/>
          <p:nvPr/>
        </p:nvSpPr>
        <p:spPr>
          <a:xfrm>
            <a:off x="6123742" y="6732865"/>
            <a:ext cx="7869317" cy="291465"/>
          </a:xfrm>
          <a:prstGeom prst="rect">
            <a:avLst/>
          </a:prstGeom>
          <a:noFill/>
        </p:spPr>
        <p:txBody>
          <a:bodyPr wrap="none" rtlCol="0" anchor="t"/>
          <a:lstStyle/>
          <a:p>
            <a:pPr marL="0" indent="0" algn="l">
              <a:lnSpc>
                <a:spcPts val="2295"/>
              </a:lnSpc>
              <a:buNone/>
            </a:pPr>
            <a:r>
              <a:rPr lang="en-US" sz="1435" dirty="0">
                <a:solidFill>
                  <a:srgbClr val="3B3535"/>
                </a:solidFill>
                <a:latin typeface="Roboto" pitchFamily="34" charset="0"/>
                <a:ea typeface="Roboto" pitchFamily="34" charset="-122"/>
                <a:cs typeface="Roboto" pitchFamily="34" charset="-120"/>
              </a:rPr>
              <a:t>Strengthening organic certification and product differentiation to compete with larger producers.</a:t>
            </a:r>
            <a:endParaRPr lang="en-US" sz="1435" dirty="0"/>
          </a:p>
        </p:txBody>
      </p:sp>
      <p:pic>
        <p:nvPicPr>
          <p:cNvPr id="15" name="Image 5"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3369</Words>
  <Application>WPS Spreadsheets</Application>
  <PresentationFormat>On-screen Show (16:9)</PresentationFormat>
  <Paragraphs>116</Paragraphs>
  <Slides>9</Slides>
  <Notes>9</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9</vt:i4>
      </vt:variant>
    </vt:vector>
  </HeadingPairs>
  <TitlesOfParts>
    <vt:vector size="25" baseType="lpstr">
      <vt:lpstr>Arial</vt:lpstr>
      <vt:lpstr>SimSun</vt:lpstr>
      <vt:lpstr>Wingdings</vt:lpstr>
      <vt:lpstr>Red Hat Text</vt:lpstr>
      <vt:lpstr>苹方-简</vt:lpstr>
      <vt:lpstr>Red Hat Text</vt:lpstr>
      <vt:lpstr>Red Hat Text</vt:lpstr>
      <vt:lpstr>Roboto</vt:lpstr>
      <vt:lpstr>Roboto</vt:lpstr>
      <vt:lpstr>Roboto</vt:lpstr>
      <vt:lpstr>Calibri</vt:lpstr>
      <vt:lpstr>Helvetica Neue</vt:lpstr>
      <vt:lpstr>Microsoft YaHei</vt:lpstr>
      <vt:lpstr>汉仪旗黑</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Dr.Judith</cp:lastModifiedBy>
  <cp:revision>2</cp:revision>
  <dcterms:created xsi:type="dcterms:W3CDTF">2024-08-12T12:20:14Z</dcterms:created>
  <dcterms:modified xsi:type="dcterms:W3CDTF">2024-08-12T12:20:14Z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1033-5.7.3.8096</vt:lpwstr>
  </property>
</Properties>
</file>